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6B00"/>
    <a:srgbClr val="ED8200"/>
    <a:srgbClr val="F5CE51"/>
    <a:srgbClr val="ACB4B7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60" d="100"/>
          <a:sy n="60" d="100"/>
        </p:scale>
        <p:origin x="1056" y="2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AD6DE-D555-4F57-A683-97933C34D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649AAD-EE1F-42AA-93B5-FFD0D24882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393372-4DE3-49D7-97CE-1FA985F5A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81725-BA1E-41DF-AF46-A3ABD2429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E843B-5973-4902-960B-D34082246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93612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921F-5F82-45CE-9845-2E1C907F1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448E6E-3DA7-4753-8212-78012A0E9B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D2041-B41F-4120-BEF3-974585D3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B3558-E5E5-437F-A7F2-93B77E467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2228D-730E-4AAA-8A48-E0A1265A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3555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461E02-30FD-45BC-8918-44EE49FC00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0903D-FA26-42D3-ADEB-C8B3F79C8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789C45-BACC-4522-9C0F-521DB39EF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E2A10-63C9-4205-93C1-D4802B56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48605-2091-49D5-BD4F-259C2F711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2127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6495A-0DA3-4B5C-B6DC-BFBA1FCF3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B6641-1C47-4B58-A91C-2A291F5F12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58D15-8554-49EE-9E68-A2B0FD20D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C6F44-49AC-4ECF-A18A-CCF2758DD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583CE-CFAA-4354-B9A0-1B81227B7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5769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0BD6-DDC8-4873-BF39-1CE74AB0B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8A16C-DC0E-4247-924F-4A8E4586E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7543E-C564-46A2-A38F-0D9891381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FCCBA-8B5F-401C-A5B9-C509ED658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6D9ED-FC56-4EFA-BEA7-12AA96080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75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417F7-4DDA-4E26-AC5D-52675C899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9FF5C-9078-4B55-B59C-04AE734820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41D742-CDB8-4DFA-9942-D6CF8D7C7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CEA65-B82C-4BD3-85A9-173AA2316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DD84B-235F-4232-A70D-D8E2DEC35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B37263-71AA-4D38-9864-59539F22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8417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9D015-4628-456A-B823-3D2B5FAF0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A636B-C613-49E9-9332-18446CAF9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CA976-7DE1-43F8-935A-B540DE14B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9C576-4891-4B58-A6C9-3ECDDB768A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6EE04C-AE1D-435E-8052-8FCFAFEC1B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787D1A-FA4F-45E4-A5B6-D3208A21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8B613E-71CB-4D32-8ECC-0DEC59FFF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7002C0-5650-4113-BB70-A25DB84E9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639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1C7AA-76E6-448F-9243-53B35C607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A34BB4-673B-4A94-B6BA-BD51009D6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BCD17C-D9BB-4C84-9AFA-66C882A1C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5AD27-F1EB-40A0-AC4D-175A94CBD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5994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05DA0F-BB38-478A-9084-ABCA1D37E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C4A61-D128-4AD8-A0F8-CBD34F0FA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3C86D-76E8-498F-894D-3B2EA5FA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6337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1F9B5-E030-4799-98B3-18D21EDBE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5EC3D-8AD9-4D06-89B4-1348A4FD9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42037C-9310-4FB4-A5FE-7139B6A349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A7DBA-FEC7-4FC9-8505-D8C9D75E7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F4008-000B-4D3A-B052-7B4826B7F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187C63-84FA-4779-B20B-EB3C27D09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7199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AA1F1-058B-4F31-BB3C-DB5BAFB1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DA0C09-77D1-425B-80B3-7083889518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1974AE-8502-41F4-A951-0A391C797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901E49-ED6A-4639-BF87-F691C387C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466B4-73B8-4167-901D-4C3EFCD0D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0F782-A528-47A6-A2D4-2A8BE2588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1506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752D11-6F0F-4C42-9344-472D80761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4C66EF-E02F-46A5-8FEC-7F3C49D922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88867-AFF9-4CED-B3AB-24280398E8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D8FC2-ED1B-4701-9490-F51FD963CF18}" type="datetimeFigureOut">
              <a:rPr lang="en-GB" smtClean="0"/>
              <a:t>16/08/2019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AC410-C951-41BC-8E95-632E3A5A9C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63FD5-69F2-4BE9-8D49-2AADE53C94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9E8FA-30B0-4913-9463-9051A79FE67C}" type="slidenum">
              <a:rPr lang="en-GB" smtClean="0"/>
              <a:t>‹#›</a:t>
            </a:fld>
            <a:endParaRPr lang="en-GB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25CDE23-E2C6-46A5-A740-E40FAA622ED2}"/>
              </a:ext>
            </a:extLst>
          </p:cNvPr>
          <p:cNvSpPr txBox="1">
            <a:spLocks/>
          </p:cNvSpPr>
          <p:nvPr userDrawn="1"/>
        </p:nvSpPr>
        <p:spPr>
          <a:xfrm>
            <a:off x="4376737" y="6337387"/>
            <a:ext cx="3438526" cy="395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ighlight>
                  <a:srgbClr val="808080"/>
                </a:highlight>
                <a:latin typeface="Affogato" panose="00000500000000000000" pitchFamily="2" charset="0"/>
                <a:cs typeface="Poppins Black" panose="00000A00000000000000" pitchFamily="2" charset="0"/>
              </a:rPr>
              <a:t>KKN UNS JULI-AGUSTUS 2019</a:t>
            </a:r>
            <a:endParaRPr lang="en-GB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highlight>
                <a:srgbClr val="808080"/>
              </a:highlight>
              <a:latin typeface="Affogato" panose="00000500000000000000" pitchFamily="2" charset="0"/>
              <a:cs typeface="Poppins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598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table&#10;&#10;Description automatically generated">
            <a:extLst>
              <a:ext uri="{FF2B5EF4-FFF2-40B4-BE49-F238E27FC236}">
                <a16:creationId xmlns:a16="http://schemas.microsoft.com/office/drawing/2014/main" id="{ABE080D1-E669-4962-AAEB-0FB3C42E4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3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37970B-AE71-46A4-9A68-D349C74D4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1320"/>
            <a:ext cx="9144000" cy="1334270"/>
          </a:xfrm>
        </p:spPr>
        <p:txBody>
          <a:bodyPr>
            <a:normAutofit/>
          </a:bodyPr>
          <a:lstStyle/>
          <a:p>
            <a:r>
              <a:rPr lang="id-ID" sz="400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LAMPU </a:t>
            </a:r>
            <a:br>
              <a:rPr lang="id-ID" sz="400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</a:br>
            <a:r>
              <a:rPr lang="id-ID" sz="400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BAMBOO WIFI</a:t>
            </a:r>
            <a:endParaRPr lang="en-GB" sz="4000" dirty="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556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PCB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0C18-5C32-4B76-A7F8-50E450E3B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237" y="1988457"/>
            <a:ext cx="10589525" cy="383177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 err="1">
                <a:latin typeface="Affogato" panose="00000500000000000000" pitchFamily="2" charset="0"/>
              </a:rPr>
              <a:t>Langkah-langkah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pembutan</a:t>
            </a:r>
            <a:r>
              <a:rPr lang="en-GB" dirty="0">
                <a:latin typeface="Affogato" panose="00000500000000000000" pitchFamily="2" charset="0"/>
              </a:rPr>
              <a:t> PCB 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 err="1">
                <a:latin typeface="Affogato" panose="00000500000000000000" pitchFamily="2" charset="0"/>
              </a:rPr>
              <a:t>Bersihkan</a:t>
            </a:r>
            <a:r>
              <a:rPr lang="en-GB" dirty="0">
                <a:latin typeface="Affogato" panose="00000500000000000000" pitchFamily="2" charset="0"/>
              </a:rPr>
              <a:t> PCB Polos </a:t>
            </a:r>
            <a:r>
              <a:rPr lang="en-GB" dirty="0" err="1">
                <a:latin typeface="Affogato" panose="00000500000000000000" pitchFamily="2" charset="0"/>
              </a:rPr>
              <a:t>dengan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sabut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besi</a:t>
            </a:r>
            <a:r>
              <a:rPr lang="en-GB" dirty="0">
                <a:latin typeface="Affogato" panose="00000500000000000000" pitchFamily="2" charset="0"/>
              </a:rPr>
              <a:t> dan air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 err="1">
                <a:latin typeface="Affogato" panose="00000500000000000000" pitchFamily="2" charset="0"/>
              </a:rPr>
              <a:t>Tempelkan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kertas</a:t>
            </a:r>
            <a:r>
              <a:rPr lang="en-GB" dirty="0">
                <a:latin typeface="Affogato" panose="00000500000000000000" pitchFamily="2" charset="0"/>
              </a:rPr>
              <a:t> design PCB pada </a:t>
            </a:r>
            <a:r>
              <a:rPr lang="en-GB" dirty="0" err="1">
                <a:latin typeface="Affogato" panose="00000500000000000000" pitchFamily="2" charset="0"/>
              </a:rPr>
              <a:t>permukaan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tembaga</a:t>
            </a:r>
            <a:r>
              <a:rPr lang="en-GB" dirty="0">
                <a:latin typeface="Affogato" panose="00000500000000000000" pitchFamily="2" charset="0"/>
              </a:rPr>
              <a:t> PCB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 err="1">
                <a:latin typeface="Affogato" panose="00000500000000000000" pitchFamily="2" charset="0"/>
              </a:rPr>
              <a:t>Oleskan</a:t>
            </a:r>
            <a:r>
              <a:rPr lang="en-GB" dirty="0">
                <a:latin typeface="Affogato" panose="00000500000000000000" pitchFamily="2" charset="0"/>
              </a:rPr>
              <a:t> lotion anti </a:t>
            </a:r>
            <a:r>
              <a:rPr lang="en-GB" dirty="0" err="1">
                <a:latin typeface="Affogato" panose="00000500000000000000" pitchFamily="2" charset="0"/>
              </a:rPr>
              <a:t>nyamuk</a:t>
            </a:r>
            <a:r>
              <a:rPr lang="en-GB" dirty="0">
                <a:latin typeface="Affogato" panose="00000500000000000000" pitchFamily="2" charset="0"/>
              </a:rPr>
              <a:t> pada </a:t>
            </a:r>
            <a:r>
              <a:rPr lang="en-GB" dirty="0" err="1">
                <a:latin typeface="Affogato" panose="00000500000000000000" pitchFamily="2" charset="0"/>
              </a:rPr>
              <a:t>kertas</a:t>
            </a:r>
            <a:r>
              <a:rPr lang="en-GB" dirty="0">
                <a:latin typeface="Affogato" panose="00000500000000000000" pitchFamily="2" charset="0"/>
              </a:rPr>
              <a:t> design PCB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dirty="0" err="1">
                <a:latin typeface="Affogato" panose="00000500000000000000" pitchFamily="2" charset="0"/>
              </a:rPr>
              <a:t>Gosok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kertas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secara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merata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selama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± </a:t>
            </a:r>
            <a:r>
              <a:rPr lang="en-GB" dirty="0">
                <a:latin typeface="Affogato" panose="00000500000000000000" pitchFamily="2" charset="0"/>
                <a:cs typeface="Times New Roman" panose="02020603050405020304" pitchFamily="18" charset="0"/>
              </a:rPr>
              <a:t>5 </a:t>
            </a:r>
            <a:r>
              <a:rPr lang="en-GB" dirty="0" err="1">
                <a:latin typeface="Affogato" panose="00000500000000000000" pitchFamily="2" charset="0"/>
                <a:cs typeface="Times New Roman" panose="02020603050405020304" pitchFamily="18" charset="0"/>
              </a:rPr>
              <a:t>menit</a:t>
            </a:r>
            <a:endParaRPr lang="en-GB" dirty="0">
              <a:latin typeface="Affogato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GB" dirty="0">
              <a:latin typeface="Affogato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GB" dirty="0">
              <a:latin typeface="Affogat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74026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PCB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0C78F2-B316-44A4-A253-44B2D6D5D4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4" t="8519" r="4709" b="8706"/>
          <a:stretch/>
        </p:blipFill>
        <p:spPr>
          <a:xfrm>
            <a:off x="2685144" y="1701174"/>
            <a:ext cx="6821712" cy="358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8993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PCB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0C18-5C32-4B76-A7F8-50E450E3B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237" y="1988457"/>
            <a:ext cx="10589525" cy="383177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 err="1">
                <a:latin typeface="Affogato" panose="00000500000000000000" pitchFamily="2" charset="0"/>
              </a:rPr>
              <a:t>Langkah-langkah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pembutan</a:t>
            </a:r>
            <a:r>
              <a:rPr lang="en-GB" dirty="0">
                <a:latin typeface="Affogato" panose="00000500000000000000" pitchFamily="2" charset="0"/>
              </a:rPr>
              <a:t> PCB (</a:t>
            </a:r>
            <a:r>
              <a:rPr lang="en-GB" dirty="0" err="1">
                <a:latin typeface="Affogato" panose="00000500000000000000" pitchFamily="2" charset="0"/>
              </a:rPr>
              <a:t>Pelarutan</a:t>
            </a:r>
            <a:r>
              <a:rPr lang="en-GB" dirty="0">
                <a:latin typeface="Affogato" panose="00000500000000000000" pitchFamily="2" charset="0"/>
              </a:rPr>
              <a:t>):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 startAt="5"/>
            </a:pPr>
            <a:r>
              <a:rPr lang="en-GB" dirty="0" err="1">
                <a:latin typeface="Affogato" panose="00000500000000000000" pitchFamily="2" charset="0"/>
              </a:rPr>
              <a:t>Campurkan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bubuk</a:t>
            </a:r>
            <a:r>
              <a:rPr lang="en-GB" dirty="0">
                <a:latin typeface="Affogato" panose="00000500000000000000" pitchFamily="2" charset="0"/>
              </a:rPr>
              <a:t> FeCl</a:t>
            </a:r>
            <a:r>
              <a:rPr lang="en-GB" sz="1800" dirty="0">
                <a:latin typeface="Affogato" panose="00000500000000000000" pitchFamily="2" charset="0"/>
              </a:rPr>
              <a:t>3 </a:t>
            </a:r>
            <a:r>
              <a:rPr lang="en-GB" dirty="0" err="1">
                <a:latin typeface="Affogato" panose="00000500000000000000" pitchFamily="2" charset="0"/>
              </a:rPr>
              <a:t>dengan</a:t>
            </a:r>
            <a:r>
              <a:rPr lang="en-GB" dirty="0">
                <a:latin typeface="Affogato" panose="00000500000000000000" pitchFamily="2" charset="0"/>
              </a:rPr>
              <a:t> air </a:t>
            </a:r>
            <a:r>
              <a:rPr lang="en-GB" dirty="0" err="1">
                <a:latin typeface="Affogato" panose="00000500000000000000" pitchFamily="2" charset="0"/>
              </a:rPr>
              <a:t>panas</a:t>
            </a:r>
            <a:endParaRPr lang="en-GB" dirty="0">
              <a:latin typeface="Affogato" panose="00000500000000000000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5"/>
            </a:pPr>
            <a:r>
              <a:rPr lang="en-GB" dirty="0" err="1">
                <a:latin typeface="Affogato" panose="00000500000000000000" pitchFamily="2" charset="0"/>
              </a:rPr>
              <a:t>Masukan</a:t>
            </a:r>
            <a:r>
              <a:rPr lang="en-GB" dirty="0">
                <a:latin typeface="Affogato" panose="00000500000000000000" pitchFamily="2" charset="0"/>
              </a:rPr>
              <a:t> PCB </a:t>
            </a:r>
            <a:r>
              <a:rPr lang="en-GB" dirty="0" err="1">
                <a:latin typeface="Affogato" panose="00000500000000000000" pitchFamily="2" charset="0"/>
              </a:rPr>
              <a:t>kedalam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larutan</a:t>
            </a:r>
            <a:r>
              <a:rPr lang="en-GB" dirty="0">
                <a:latin typeface="Affogato" panose="00000500000000000000" pitchFamily="2" charset="0"/>
              </a:rPr>
              <a:t> FeCl</a:t>
            </a:r>
            <a:r>
              <a:rPr lang="en-GB" sz="1800" dirty="0">
                <a:latin typeface="Affogato" panose="00000500000000000000" pitchFamily="2" charset="0"/>
              </a:rPr>
              <a:t>3</a:t>
            </a:r>
            <a:endParaRPr lang="en-GB" dirty="0">
              <a:latin typeface="Affogato" panose="00000500000000000000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5"/>
            </a:pPr>
            <a:r>
              <a:rPr lang="en-GB" dirty="0" err="1">
                <a:latin typeface="Affogato" panose="00000500000000000000" pitchFamily="2" charset="0"/>
              </a:rPr>
              <a:t>Tunggu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sampai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lapisan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tembaga</a:t>
            </a:r>
            <a:r>
              <a:rPr lang="en-GB" dirty="0">
                <a:latin typeface="Affogato" panose="00000500000000000000" pitchFamily="2" charset="0"/>
              </a:rPr>
              <a:t> yang </a:t>
            </a:r>
            <a:r>
              <a:rPr lang="en-GB" dirty="0" err="1">
                <a:latin typeface="Affogato" panose="00000500000000000000" pitchFamily="2" charset="0"/>
              </a:rPr>
              <a:t>tidak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diinginkan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larut</a:t>
            </a:r>
            <a:endParaRPr lang="id-ID" dirty="0">
              <a:latin typeface="Affogato" panose="00000500000000000000" pitchFamily="2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5"/>
            </a:pPr>
            <a:r>
              <a:rPr lang="id-ID" dirty="0">
                <a:latin typeface="Affogato" panose="00000500000000000000" pitchFamily="2" charset="0"/>
              </a:rPr>
              <a:t>Bor lubang PCB dengan bor mini</a:t>
            </a:r>
            <a:endParaRPr lang="en-GB" dirty="0">
              <a:latin typeface="Affogato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GB" dirty="0">
              <a:latin typeface="Affogat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735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PCB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1F6FB5-5635-4C03-83FE-1F92612167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6" t="9648" r="16561" b="2309"/>
          <a:stretch/>
        </p:blipFill>
        <p:spPr>
          <a:xfrm>
            <a:off x="2902856" y="1611088"/>
            <a:ext cx="6386286" cy="443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3547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Solder Komponen</a:t>
            </a:r>
            <a:endParaRPr lang="en-GB" dirty="0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2279F5-9626-480D-AA6B-924515A01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9" t="11975" r="14119" b="8647"/>
          <a:stretch/>
        </p:blipFill>
        <p:spPr>
          <a:xfrm>
            <a:off x="1059542" y="1701174"/>
            <a:ext cx="4993000" cy="442385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5D42782-1020-4BCA-A44A-AC487FBA1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679" y="1701174"/>
            <a:ext cx="5160083" cy="442385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Wemos D1 Mini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Relay 5V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Resistor 220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id-ID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d-ID" dirty="0">
                <a:latin typeface="Affogato" panose="00000500000000000000" pitchFamily="2" charset="0"/>
                <a:cs typeface="Times New Roman" panose="02020603050405020304" pitchFamily="18" charset="0"/>
              </a:rPr>
              <a:t>¼ watt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Resistor 10K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id-ID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id-ID" dirty="0">
                <a:latin typeface="Affogato" panose="00000500000000000000" pitchFamily="2" charset="0"/>
                <a:cs typeface="Times New Roman" panose="02020603050405020304" pitchFamily="18" charset="0"/>
              </a:rPr>
              <a:t>¼ watt</a:t>
            </a:r>
            <a:endParaRPr lang="id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  <a:cs typeface="Times New Roman" panose="02020603050405020304" pitchFamily="18" charset="0"/>
              </a:rPr>
              <a:t>Transistor D400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  <a:cs typeface="Times New Roman" panose="02020603050405020304" pitchFamily="18" charset="0"/>
              </a:rPr>
              <a:t>Dioda 1N4007/1N4004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  <a:cs typeface="Times New Roman" panose="02020603050405020304" pitchFamily="18" charset="0"/>
              </a:rPr>
              <a:t>Push button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Led 3mm</a:t>
            </a:r>
            <a:endParaRPr lang="en-GB" dirty="0">
              <a:latin typeface="Affogat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4895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PEMROGRAMAN</a:t>
            </a:r>
            <a:endParaRPr lang="en-GB" dirty="0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0C18-5C32-4B76-A7F8-50E450E3B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237" y="1988457"/>
            <a:ext cx="10589525" cy="383177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>
                <a:latin typeface="Affogato" panose="00000500000000000000" pitchFamily="2" charset="0"/>
              </a:rPr>
              <a:t>L</a:t>
            </a:r>
            <a:r>
              <a:rPr lang="id-ID" dirty="0">
                <a:latin typeface="Affogato" panose="00000500000000000000" pitchFamily="2" charset="0"/>
              </a:rPr>
              <a:t>aptop / komputer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id-ID" dirty="0">
                <a:latin typeface="Affogato" panose="00000500000000000000" pitchFamily="2" charset="0"/>
              </a:rPr>
              <a:t>Arduino IDE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id-ID" dirty="0">
                <a:latin typeface="Affogato" panose="00000500000000000000" pitchFamily="2" charset="0"/>
              </a:rPr>
              <a:t>Kabel data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id-ID" dirty="0">
                <a:latin typeface="Affogato" panose="00000500000000000000" pitchFamily="2" charset="0"/>
              </a:rPr>
              <a:t>Database Firebase</a:t>
            </a:r>
            <a:endParaRPr lang="en-GB" dirty="0">
              <a:latin typeface="Affogat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3334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314" y="365125"/>
            <a:ext cx="9891486" cy="1325563"/>
          </a:xfrm>
        </p:spPr>
        <p:txBody>
          <a:bodyPr/>
          <a:lstStyle/>
          <a:p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BAMBOO WIFI?</a:t>
            </a:r>
            <a:endParaRPr lang="en-GB" dirty="0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0C18-5C32-4B76-A7F8-50E450E3B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2314" y="2510291"/>
            <a:ext cx="4633686" cy="2519363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Mudah ditemukan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E</a:t>
            </a:r>
            <a:r>
              <a:rPr lang="en-GB" dirty="0" err="1">
                <a:latin typeface="Affogato" panose="00000500000000000000" pitchFamily="2" charset="0"/>
              </a:rPr>
              <a:t>ksotik</a:t>
            </a:r>
            <a:r>
              <a:rPr lang="en-GB" dirty="0">
                <a:latin typeface="Affogato" panose="00000500000000000000" pitchFamily="2" charset="0"/>
              </a:rPr>
              <a:t> dan </a:t>
            </a:r>
            <a:r>
              <a:rPr lang="id-ID" dirty="0">
                <a:latin typeface="Affogato" panose="00000500000000000000" pitchFamily="2" charset="0"/>
              </a:rPr>
              <a:t>A</a:t>
            </a:r>
            <a:r>
              <a:rPr lang="en-GB" dirty="0" err="1">
                <a:latin typeface="Affogato" panose="00000500000000000000" pitchFamily="2" charset="0"/>
              </a:rPr>
              <a:t>rtistik</a:t>
            </a:r>
            <a:endParaRPr lang="id-ID" dirty="0">
              <a:latin typeface="Affogato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Tradisional dan modern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7D68E4-E15C-4774-AAB2-DFABA6AC1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143" y="1387928"/>
            <a:ext cx="4488543" cy="4488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5919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BAMBOO WIFI?</a:t>
            </a:r>
            <a:endParaRPr lang="en-GB" dirty="0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0C18-5C32-4B76-A7F8-50E450E3B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8056" y="2414755"/>
            <a:ext cx="4265534" cy="31511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Kontrol Lampu melalui Smartphone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id-ID" dirty="0">
                <a:latin typeface="Affogato" panose="00000500000000000000" pitchFamily="2" charset="0"/>
              </a:rPr>
              <a:t>Dapat dikontrol dimanapun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EADD563-DE85-4721-BDE7-0440A1D25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29" y="2205251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01222C40-BB4E-4A6A-A75C-0BDBC36D20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362" y="2313156"/>
            <a:ext cx="2019695" cy="325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793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CARA KERJA</a:t>
            </a:r>
            <a:endParaRPr lang="en-GB" dirty="0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819824-6401-42EE-A078-EECFAAAC9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527628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9B9369-8D2E-417C-8C0F-8FB83F4602E0}"/>
              </a:ext>
            </a:extLst>
          </p:cNvPr>
          <p:cNvCxnSpPr>
            <a:cxnSpLocks/>
          </p:cNvCxnSpPr>
          <p:nvPr/>
        </p:nvCxnSpPr>
        <p:spPr>
          <a:xfrm>
            <a:off x="4735773" y="3660304"/>
            <a:ext cx="108727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2F03F0-5385-4C7B-9919-62F04B61B82C}"/>
              </a:ext>
            </a:extLst>
          </p:cNvPr>
          <p:cNvCxnSpPr>
            <a:cxnSpLocks/>
          </p:cNvCxnSpPr>
          <p:nvPr/>
        </p:nvCxnSpPr>
        <p:spPr>
          <a:xfrm>
            <a:off x="6096000" y="3930063"/>
            <a:ext cx="240655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>
            <a:extLst>
              <a:ext uri="{FF2B5EF4-FFF2-40B4-BE49-F238E27FC236}">
                <a16:creationId xmlns:a16="http://schemas.microsoft.com/office/drawing/2014/main" id="{1DC62F15-4930-43C9-B771-24CBB7AD9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12606">
            <a:off x="8651653" y="3184341"/>
            <a:ext cx="1857009" cy="159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D81946D-7241-4BE8-A55E-557D24DA4756}"/>
              </a:ext>
            </a:extLst>
          </p:cNvPr>
          <p:cNvCxnSpPr>
            <a:cxnSpLocks/>
          </p:cNvCxnSpPr>
          <p:nvPr/>
        </p:nvCxnSpPr>
        <p:spPr>
          <a:xfrm>
            <a:off x="1387941" y="3660304"/>
            <a:ext cx="7146461" cy="434024"/>
          </a:xfrm>
          <a:prstGeom prst="bentConnector3">
            <a:avLst>
              <a:gd name="adj1" fmla="val 347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AC0658B-3F81-4B1B-9DB1-21377BA3A664}"/>
              </a:ext>
            </a:extLst>
          </p:cNvPr>
          <p:cNvSpPr txBox="1"/>
          <p:nvPr/>
        </p:nvSpPr>
        <p:spPr>
          <a:xfrm>
            <a:off x="2666284" y="4816984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SAKLAR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3797C0-2763-49D1-BEB1-6E21621E34A3}"/>
              </a:ext>
            </a:extLst>
          </p:cNvPr>
          <p:cNvSpPr txBox="1"/>
          <p:nvPr/>
        </p:nvSpPr>
        <p:spPr>
          <a:xfrm>
            <a:off x="5674272" y="4790173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LAMPU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C5225DB-1BE6-40AB-AADB-D26BA52DB86C}"/>
              </a:ext>
            </a:extLst>
          </p:cNvPr>
          <p:cNvSpPr txBox="1"/>
          <p:nvPr/>
        </p:nvSpPr>
        <p:spPr>
          <a:xfrm>
            <a:off x="9217104" y="4816984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AC 220V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897262-B826-4269-B315-9B2857BDC1D4}"/>
              </a:ext>
            </a:extLst>
          </p:cNvPr>
          <p:cNvSpPr txBox="1"/>
          <p:nvPr/>
        </p:nvSpPr>
        <p:spPr>
          <a:xfrm>
            <a:off x="4563980" y="5434769"/>
            <a:ext cx="3079689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RANGKAIAN PADA UMUMNYA</a:t>
            </a:r>
            <a:endParaRPr lang="en-GB" dirty="0">
              <a:latin typeface="Affogato" panose="00000500000000000000" pitchFamily="2" charset="0"/>
            </a:endParaRPr>
          </a:p>
        </p:txBody>
      </p:sp>
      <p:pic>
        <p:nvPicPr>
          <p:cNvPr id="45" name="Picture 44" descr="A picture containing indoor&#10;&#10;Description automatically generated">
            <a:extLst>
              <a:ext uri="{FF2B5EF4-FFF2-40B4-BE49-F238E27FC236}">
                <a16:creationId xmlns:a16="http://schemas.microsoft.com/office/drawing/2014/main" id="{D7AB28E7-DA76-46B8-B92C-2E4A33A37A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120" y="2557663"/>
            <a:ext cx="3646534" cy="182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465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CARA KERJA</a:t>
            </a:r>
            <a:endParaRPr lang="en-GB" dirty="0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819824-6401-42EE-A078-EECFAAAC9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527628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9B9369-8D2E-417C-8C0F-8FB83F4602E0}"/>
              </a:ext>
            </a:extLst>
          </p:cNvPr>
          <p:cNvCxnSpPr>
            <a:cxnSpLocks/>
          </p:cNvCxnSpPr>
          <p:nvPr/>
        </p:nvCxnSpPr>
        <p:spPr>
          <a:xfrm>
            <a:off x="4735773" y="3660304"/>
            <a:ext cx="108727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2F03F0-5385-4C7B-9919-62F04B61B82C}"/>
              </a:ext>
            </a:extLst>
          </p:cNvPr>
          <p:cNvCxnSpPr>
            <a:cxnSpLocks/>
          </p:cNvCxnSpPr>
          <p:nvPr/>
        </p:nvCxnSpPr>
        <p:spPr>
          <a:xfrm>
            <a:off x="6096000" y="3930063"/>
            <a:ext cx="240655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>
            <a:extLst>
              <a:ext uri="{FF2B5EF4-FFF2-40B4-BE49-F238E27FC236}">
                <a16:creationId xmlns:a16="http://schemas.microsoft.com/office/drawing/2014/main" id="{1DC62F15-4930-43C9-B771-24CBB7AD9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12606">
            <a:off x="8651653" y="3184341"/>
            <a:ext cx="1857009" cy="159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D81946D-7241-4BE8-A55E-557D24DA4756}"/>
              </a:ext>
            </a:extLst>
          </p:cNvPr>
          <p:cNvCxnSpPr>
            <a:cxnSpLocks/>
          </p:cNvCxnSpPr>
          <p:nvPr/>
        </p:nvCxnSpPr>
        <p:spPr>
          <a:xfrm>
            <a:off x="1387941" y="3660304"/>
            <a:ext cx="7146461" cy="434024"/>
          </a:xfrm>
          <a:prstGeom prst="bentConnector3">
            <a:avLst>
              <a:gd name="adj1" fmla="val 347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AC0658B-3F81-4B1B-9DB1-21377BA3A664}"/>
              </a:ext>
            </a:extLst>
          </p:cNvPr>
          <p:cNvSpPr txBox="1"/>
          <p:nvPr/>
        </p:nvSpPr>
        <p:spPr>
          <a:xfrm>
            <a:off x="2685765" y="4816984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RELAY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3797C0-2763-49D1-BEB1-6E21621E34A3}"/>
              </a:ext>
            </a:extLst>
          </p:cNvPr>
          <p:cNvSpPr txBox="1"/>
          <p:nvPr/>
        </p:nvSpPr>
        <p:spPr>
          <a:xfrm>
            <a:off x="5674272" y="4790173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LAMPU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C5225DB-1BE6-40AB-AADB-D26BA52DB86C}"/>
              </a:ext>
            </a:extLst>
          </p:cNvPr>
          <p:cNvSpPr txBox="1"/>
          <p:nvPr/>
        </p:nvSpPr>
        <p:spPr>
          <a:xfrm>
            <a:off x="9217104" y="4816984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AC 220V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897262-B826-4269-B315-9B2857BDC1D4}"/>
              </a:ext>
            </a:extLst>
          </p:cNvPr>
          <p:cNvSpPr txBox="1"/>
          <p:nvPr/>
        </p:nvSpPr>
        <p:spPr>
          <a:xfrm>
            <a:off x="4900864" y="5434769"/>
            <a:ext cx="2412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RANGKAIAN LAMPBOO</a:t>
            </a:r>
            <a:endParaRPr lang="en-GB" dirty="0">
              <a:latin typeface="Affogato" panose="00000500000000000000" pitchFamily="2" charset="0"/>
            </a:endParaRPr>
          </a:p>
        </p:txBody>
      </p:sp>
      <p:pic>
        <p:nvPicPr>
          <p:cNvPr id="29" name="Picture 28" descr="A picture containing shoji&#10;&#10;Description automatically generated">
            <a:extLst>
              <a:ext uri="{FF2B5EF4-FFF2-40B4-BE49-F238E27FC236}">
                <a16:creationId xmlns:a16="http://schemas.microsoft.com/office/drawing/2014/main" id="{E82B00E0-F4A1-484B-9C29-341A76C444D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07"/>
          <a:stretch/>
        </p:blipFill>
        <p:spPr>
          <a:xfrm rot="16200000" flipH="1">
            <a:off x="2293054" y="1878068"/>
            <a:ext cx="1717086" cy="1411429"/>
          </a:xfrm>
          <a:prstGeom prst="rect">
            <a:avLst/>
          </a:prstGeom>
        </p:spPr>
      </p:pic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6D6BA71B-B6C3-403D-8E96-966D51C3E2E9}"/>
              </a:ext>
            </a:extLst>
          </p:cNvPr>
          <p:cNvCxnSpPr>
            <a:cxnSpLocks/>
            <a:endCxn id="29" idx="3"/>
          </p:cNvCxnSpPr>
          <p:nvPr/>
        </p:nvCxnSpPr>
        <p:spPr>
          <a:xfrm flipV="1">
            <a:off x="1387941" y="3442326"/>
            <a:ext cx="1763657" cy="217977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BBDB5D01-854E-4BA6-A7D4-7B94AA01CC4A}"/>
              </a:ext>
            </a:extLst>
          </p:cNvPr>
          <p:cNvCxnSpPr>
            <a:cxnSpLocks/>
          </p:cNvCxnSpPr>
          <p:nvPr/>
        </p:nvCxnSpPr>
        <p:spPr>
          <a:xfrm rot="10800000">
            <a:off x="3609475" y="3418263"/>
            <a:ext cx="1126299" cy="242041"/>
          </a:xfrm>
          <a:prstGeom prst="bentConnector3">
            <a:avLst>
              <a:gd name="adj1" fmla="val 99139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646957C-4764-4176-B0F6-DD234F4F1F73}"/>
              </a:ext>
            </a:extLst>
          </p:cNvPr>
          <p:cNvSpPr txBox="1"/>
          <p:nvPr/>
        </p:nvSpPr>
        <p:spPr>
          <a:xfrm>
            <a:off x="1927683" y="2991957"/>
            <a:ext cx="776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NC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DB3F65C-9BB7-45E4-A408-78FD2BEF83AB}"/>
              </a:ext>
            </a:extLst>
          </p:cNvPr>
          <p:cNvSpPr txBox="1"/>
          <p:nvPr/>
        </p:nvSpPr>
        <p:spPr>
          <a:xfrm>
            <a:off x="3709821" y="2991957"/>
            <a:ext cx="797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NO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7F93E7-355E-4504-994B-88EA0AD7063B}"/>
              </a:ext>
            </a:extLst>
          </p:cNvPr>
          <p:cNvSpPr txBox="1"/>
          <p:nvPr/>
        </p:nvSpPr>
        <p:spPr>
          <a:xfrm>
            <a:off x="2709244" y="3589452"/>
            <a:ext cx="9300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800" dirty="0">
                <a:latin typeface="Affogato" panose="00000500000000000000" pitchFamily="2" charset="0"/>
              </a:rPr>
              <a:t>COM</a:t>
            </a:r>
            <a:endParaRPr lang="en-GB" sz="2800" dirty="0">
              <a:latin typeface="Affogat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663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CARA KERJA</a:t>
            </a:r>
            <a:endParaRPr lang="en-GB" dirty="0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819824-6401-42EE-A078-EECFAAAC9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527628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9B9369-8D2E-417C-8C0F-8FB83F4602E0}"/>
              </a:ext>
            </a:extLst>
          </p:cNvPr>
          <p:cNvCxnSpPr>
            <a:cxnSpLocks/>
          </p:cNvCxnSpPr>
          <p:nvPr/>
        </p:nvCxnSpPr>
        <p:spPr>
          <a:xfrm>
            <a:off x="4735773" y="3660304"/>
            <a:ext cx="108727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2F03F0-5385-4C7B-9919-62F04B61B82C}"/>
              </a:ext>
            </a:extLst>
          </p:cNvPr>
          <p:cNvCxnSpPr>
            <a:cxnSpLocks/>
          </p:cNvCxnSpPr>
          <p:nvPr/>
        </p:nvCxnSpPr>
        <p:spPr>
          <a:xfrm>
            <a:off x="6096000" y="3930063"/>
            <a:ext cx="240655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>
            <a:extLst>
              <a:ext uri="{FF2B5EF4-FFF2-40B4-BE49-F238E27FC236}">
                <a16:creationId xmlns:a16="http://schemas.microsoft.com/office/drawing/2014/main" id="{1DC62F15-4930-43C9-B771-24CBB7AD9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12606">
            <a:off x="8651653" y="3184341"/>
            <a:ext cx="1857009" cy="159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D81946D-7241-4BE8-A55E-557D24DA4756}"/>
              </a:ext>
            </a:extLst>
          </p:cNvPr>
          <p:cNvCxnSpPr>
            <a:cxnSpLocks/>
          </p:cNvCxnSpPr>
          <p:nvPr/>
        </p:nvCxnSpPr>
        <p:spPr>
          <a:xfrm>
            <a:off x="1387941" y="3660304"/>
            <a:ext cx="7146461" cy="434024"/>
          </a:xfrm>
          <a:prstGeom prst="bentConnector3">
            <a:avLst>
              <a:gd name="adj1" fmla="val 347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AC0658B-3F81-4B1B-9DB1-21377BA3A664}"/>
              </a:ext>
            </a:extLst>
          </p:cNvPr>
          <p:cNvSpPr txBox="1"/>
          <p:nvPr/>
        </p:nvSpPr>
        <p:spPr>
          <a:xfrm>
            <a:off x="2685765" y="4816984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RELAY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3797C0-2763-49D1-BEB1-6E21621E34A3}"/>
              </a:ext>
            </a:extLst>
          </p:cNvPr>
          <p:cNvSpPr txBox="1"/>
          <p:nvPr/>
        </p:nvSpPr>
        <p:spPr>
          <a:xfrm>
            <a:off x="5674272" y="4790173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LAMPU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C5225DB-1BE6-40AB-AADB-D26BA52DB86C}"/>
              </a:ext>
            </a:extLst>
          </p:cNvPr>
          <p:cNvSpPr txBox="1"/>
          <p:nvPr/>
        </p:nvSpPr>
        <p:spPr>
          <a:xfrm>
            <a:off x="9217104" y="4816984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AC 220V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897262-B826-4269-B315-9B2857BDC1D4}"/>
              </a:ext>
            </a:extLst>
          </p:cNvPr>
          <p:cNvSpPr txBox="1"/>
          <p:nvPr/>
        </p:nvSpPr>
        <p:spPr>
          <a:xfrm>
            <a:off x="4900864" y="5434769"/>
            <a:ext cx="2412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RANGKAIAN LAMPBOO</a:t>
            </a:r>
            <a:endParaRPr lang="en-GB" dirty="0">
              <a:latin typeface="Affogato" panose="00000500000000000000" pitchFamily="2" charset="0"/>
            </a:endParaRPr>
          </a:p>
        </p:txBody>
      </p:sp>
      <p:pic>
        <p:nvPicPr>
          <p:cNvPr id="29" name="Picture 28" descr="A picture containing shoji&#10;&#10;Description automatically generated">
            <a:extLst>
              <a:ext uri="{FF2B5EF4-FFF2-40B4-BE49-F238E27FC236}">
                <a16:creationId xmlns:a16="http://schemas.microsoft.com/office/drawing/2014/main" id="{E82B00E0-F4A1-484B-9C29-341A76C444D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07"/>
          <a:stretch/>
        </p:blipFill>
        <p:spPr>
          <a:xfrm rot="5400000">
            <a:off x="2293054" y="1878068"/>
            <a:ext cx="1717086" cy="1411429"/>
          </a:xfrm>
          <a:prstGeom prst="rect">
            <a:avLst/>
          </a:prstGeom>
        </p:spPr>
      </p:pic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6D6BA71B-B6C3-403D-8E96-966D51C3E2E9}"/>
              </a:ext>
            </a:extLst>
          </p:cNvPr>
          <p:cNvCxnSpPr>
            <a:cxnSpLocks/>
            <a:endCxn id="29" idx="3"/>
          </p:cNvCxnSpPr>
          <p:nvPr/>
        </p:nvCxnSpPr>
        <p:spPr>
          <a:xfrm flipV="1">
            <a:off x="1387941" y="3442326"/>
            <a:ext cx="1763656" cy="217978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BBDB5D01-854E-4BA6-A7D4-7B94AA01CC4A}"/>
              </a:ext>
            </a:extLst>
          </p:cNvPr>
          <p:cNvCxnSpPr>
            <a:cxnSpLocks/>
          </p:cNvCxnSpPr>
          <p:nvPr/>
        </p:nvCxnSpPr>
        <p:spPr>
          <a:xfrm rot="10800000">
            <a:off x="3609475" y="3418263"/>
            <a:ext cx="1126299" cy="242041"/>
          </a:xfrm>
          <a:prstGeom prst="bentConnector3">
            <a:avLst>
              <a:gd name="adj1" fmla="val 99139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646957C-4764-4176-B0F6-DD234F4F1F73}"/>
              </a:ext>
            </a:extLst>
          </p:cNvPr>
          <p:cNvSpPr txBox="1"/>
          <p:nvPr/>
        </p:nvSpPr>
        <p:spPr>
          <a:xfrm>
            <a:off x="2258696" y="1304943"/>
            <a:ext cx="457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+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DB3F65C-9BB7-45E4-A408-78FD2BEF83AB}"/>
              </a:ext>
            </a:extLst>
          </p:cNvPr>
          <p:cNvSpPr txBox="1"/>
          <p:nvPr/>
        </p:nvSpPr>
        <p:spPr>
          <a:xfrm>
            <a:off x="3593402" y="1240558"/>
            <a:ext cx="3834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-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BDCDF2-2C0A-422F-A439-34A5878F1C12}"/>
              </a:ext>
            </a:extLst>
          </p:cNvPr>
          <p:cNvSpPr txBox="1"/>
          <p:nvPr/>
        </p:nvSpPr>
        <p:spPr>
          <a:xfrm>
            <a:off x="1927683" y="2991957"/>
            <a:ext cx="776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NC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CC72D2-79EE-4213-9432-31D1C1D53FA1}"/>
              </a:ext>
            </a:extLst>
          </p:cNvPr>
          <p:cNvSpPr txBox="1"/>
          <p:nvPr/>
        </p:nvSpPr>
        <p:spPr>
          <a:xfrm>
            <a:off x="3709821" y="2991957"/>
            <a:ext cx="797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NO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A82C1B-7ABA-4B8F-81B2-B7CC1237963E}"/>
              </a:ext>
            </a:extLst>
          </p:cNvPr>
          <p:cNvSpPr txBox="1"/>
          <p:nvPr/>
        </p:nvSpPr>
        <p:spPr>
          <a:xfrm>
            <a:off x="2709244" y="3589452"/>
            <a:ext cx="9300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800" dirty="0">
                <a:latin typeface="Affogato" panose="00000500000000000000" pitchFamily="2" charset="0"/>
              </a:rPr>
              <a:t>COM</a:t>
            </a:r>
            <a:endParaRPr lang="en-GB" sz="2800" dirty="0">
              <a:latin typeface="Affogat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178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CARA KERJA</a:t>
            </a:r>
            <a:endParaRPr lang="en-GB" dirty="0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819824-6401-42EE-A078-EECFAAAC9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1527628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C9B9369-8D2E-417C-8C0F-8FB83F4602E0}"/>
              </a:ext>
            </a:extLst>
          </p:cNvPr>
          <p:cNvCxnSpPr>
            <a:cxnSpLocks/>
          </p:cNvCxnSpPr>
          <p:nvPr/>
        </p:nvCxnSpPr>
        <p:spPr>
          <a:xfrm>
            <a:off x="4735773" y="3660304"/>
            <a:ext cx="108727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2F03F0-5385-4C7B-9919-62F04B61B82C}"/>
              </a:ext>
            </a:extLst>
          </p:cNvPr>
          <p:cNvCxnSpPr>
            <a:cxnSpLocks/>
          </p:cNvCxnSpPr>
          <p:nvPr/>
        </p:nvCxnSpPr>
        <p:spPr>
          <a:xfrm>
            <a:off x="6096000" y="3930063"/>
            <a:ext cx="240655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>
            <a:extLst>
              <a:ext uri="{FF2B5EF4-FFF2-40B4-BE49-F238E27FC236}">
                <a16:creationId xmlns:a16="http://schemas.microsoft.com/office/drawing/2014/main" id="{1DC62F15-4930-43C9-B771-24CBB7AD9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12606">
            <a:off x="8651653" y="3184341"/>
            <a:ext cx="1857009" cy="159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9D81946D-7241-4BE8-A55E-557D24DA4756}"/>
              </a:ext>
            </a:extLst>
          </p:cNvPr>
          <p:cNvCxnSpPr>
            <a:cxnSpLocks/>
          </p:cNvCxnSpPr>
          <p:nvPr/>
        </p:nvCxnSpPr>
        <p:spPr>
          <a:xfrm>
            <a:off x="1387941" y="3660304"/>
            <a:ext cx="7146461" cy="434024"/>
          </a:xfrm>
          <a:prstGeom prst="bentConnector3">
            <a:avLst>
              <a:gd name="adj1" fmla="val 347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AC0658B-3F81-4B1B-9DB1-21377BA3A664}"/>
              </a:ext>
            </a:extLst>
          </p:cNvPr>
          <p:cNvSpPr txBox="1"/>
          <p:nvPr/>
        </p:nvSpPr>
        <p:spPr>
          <a:xfrm>
            <a:off x="3835744" y="2319863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RELAY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3797C0-2763-49D1-BEB1-6E21621E34A3}"/>
              </a:ext>
            </a:extLst>
          </p:cNvPr>
          <p:cNvSpPr txBox="1"/>
          <p:nvPr/>
        </p:nvSpPr>
        <p:spPr>
          <a:xfrm>
            <a:off x="5674272" y="4790173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LAMPU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C5225DB-1BE6-40AB-AADB-D26BA52DB86C}"/>
              </a:ext>
            </a:extLst>
          </p:cNvPr>
          <p:cNvSpPr txBox="1"/>
          <p:nvPr/>
        </p:nvSpPr>
        <p:spPr>
          <a:xfrm>
            <a:off x="9217104" y="4816984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AC 220V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897262-B826-4269-B315-9B2857BDC1D4}"/>
              </a:ext>
            </a:extLst>
          </p:cNvPr>
          <p:cNvSpPr txBox="1"/>
          <p:nvPr/>
        </p:nvSpPr>
        <p:spPr>
          <a:xfrm>
            <a:off x="4900864" y="5434769"/>
            <a:ext cx="2412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latin typeface="Affogato" panose="00000500000000000000" pitchFamily="2" charset="0"/>
              </a:rPr>
              <a:t>RANGKAIAN LAMPBOO</a:t>
            </a:r>
            <a:endParaRPr lang="en-GB" dirty="0">
              <a:latin typeface="Affogato" panose="00000500000000000000" pitchFamily="2" charset="0"/>
            </a:endParaRPr>
          </a:p>
        </p:txBody>
      </p:sp>
      <p:pic>
        <p:nvPicPr>
          <p:cNvPr id="29" name="Picture 28" descr="A picture containing shoji&#10;&#10;Description automatically generated">
            <a:extLst>
              <a:ext uri="{FF2B5EF4-FFF2-40B4-BE49-F238E27FC236}">
                <a16:creationId xmlns:a16="http://schemas.microsoft.com/office/drawing/2014/main" id="{E82B00E0-F4A1-484B-9C29-341A76C444D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07"/>
          <a:stretch/>
        </p:blipFill>
        <p:spPr>
          <a:xfrm rot="5400000">
            <a:off x="2293054" y="1878068"/>
            <a:ext cx="1717086" cy="1411429"/>
          </a:xfrm>
          <a:prstGeom prst="rect">
            <a:avLst/>
          </a:prstGeom>
        </p:spPr>
      </p:pic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6D6BA71B-B6C3-403D-8E96-966D51C3E2E9}"/>
              </a:ext>
            </a:extLst>
          </p:cNvPr>
          <p:cNvCxnSpPr>
            <a:cxnSpLocks/>
            <a:endCxn id="29" idx="3"/>
          </p:cNvCxnSpPr>
          <p:nvPr/>
        </p:nvCxnSpPr>
        <p:spPr>
          <a:xfrm flipV="1">
            <a:off x="1387941" y="3442326"/>
            <a:ext cx="1763656" cy="217978"/>
          </a:xfrm>
          <a:prstGeom prst="bentConnector2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BBDB5D01-854E-4BA6-A7D4-7B94AA01CC4A}"/>
              </a:ext>
            </a:extLst>
          </p:cNvPr>
          <p:cNvCxnSpPr>
            <a:cxnSpLocks/>
          </p:cNvCxnSpPr>
          <p:nvPr/>
        </p:nvCxnSpPr>
        <p:spPr>
          <a:xfrm rot="10800000">
            <a:off x="3609475" y="3418263"/>
            <a:ext cx="1126299" cy="242041"/>
          </a:xfrm>
          <a:prstGeom prst="bentConnector3">
            <a:avLst>
              <a:gd name="adj1" fmla="val 99139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646957C-4764-4176-B0F6-DD234F4F1F73}"/>
              </a:ext>
            </a:extLst>
          </p:cNvPr>
          <p:cNvSpPr txBox="1"/>
          <p:nvPr/>
        </p:nvSpPr>
        <p:spPr>
          <a:xfrm>
            <a:off x="2258696" y="1304943"/>
            <a:ext cx="457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+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DB3F65C-9BB7-45E4-A408-78FD2BEF83AB}"/>
              </a:ext>
            </a:extLst>
          </p:cNvPr>
          <p:cNvSpPr txBox="1"/>
          <p:nvPr/>
        </p:nvSpPr>
        <p:spPr>
          <a:xfrm>
            <a:off x="3593402" y="1240558"/>
            <a:ext cx="3834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-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BDCDF2-2C0A-422F-A439-34A5878F1C12}"/>
              </a:ext>
            </a:extLst>
          </p:cNvPr>
          <p:cNvSpPr txBox="1"/>
          <p:nvPr/>
        </p:nvSpPr>
        <p:spPr>
          <a:xfrm>
            <a:off x="1927683" y="2991957"/>
            <a:ext cx="776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NC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CC72D2-79EE-4213-9432-31D1C1D53FA1}"/>
              </a:ext>
            </a:extLst>
          </p:cNvPr>
          <p:cNvSpPr txBox="1"/>
          <p:nvPr/>
        </p:nvSpPr>
        <p:spPr>
          <a:xfrm>
            <a:off x="3709821" y="2991957"/>
            <a:ext cx="797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3600" dirty="0">
                <a:latin typeface="Affogato" panose="00000500000000000000" pitchFamily="2" charset="0"/>
              </a:rPr>
              <a:t>NO</a:t>
            </a:r>
            <a:endParaRPr lang="en-GB" sz="3600" dirty="0">
              <a:latin typeface="Affogato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A82C1B-7ABA-4B8F-81B2-B7CC1237963E}"/>
              </a:ext>
            </a:extLst>
          </p:cNvPr>
          <p:cNvSpPr txBox="1"/>
          <p:nvPr/>
        </p:nvSpPr>
        <p:spPr>
          <a:xfrm>
            <a:off x="2709244" y="3589452"/>
            <a:ext cx="9300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800" dirty="0">
                <a:latin typeface="Affogato" panose="00000500000000000000" pitchFamily="2" charset="0"/>
              </a:rPr>
              <a:t>COM</a:t>
            </a:r>
            <a:endParaRPr lang="en-GB" sz="2800" dirty="0">
              <a:latin typeface="Affogato" panose="00000500000000000000" pitchFamily="2" charset="0"/>
            </a:endParaRPr>
          </a:p>
        </p:txBody>
      </p:sp>
      <p:pic>
        <p:nvPicPr>
          <p:cNvPr id="4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64346810-5688-44B5-A490-05C82442DD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82" y="4468641"/>
            <a:ext cx="1738683" cy="1657182"/>
          </a:xfrm>
          <a:prstGeom prst="rect">
            <a:avLst/>
          </a:prstGeom>
        </p:spPr>
      </p:pic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83C46825-182A-4130-B5C2-3715AFE5FB43}"/>
              </a:ext>
            </a:extLst>
          </p:cNvPr>
          <p:cNvCxnSpPr>
            <a:cxnSpLocks/>
            <a:stCxn id="29" idx="1"/>
            <a:endCxn id="4" idx="1"/>
          </p:cNvCxnSpPr>
          <p:nvPr/>
        </p:nvCxnSpPr>
        <p:spPr>
          <a:xfrm rot="16200000" flipH="1" flipV="1">
            <a:off x="263344" y="2408978"/>
            <a:ext cx="3571992" cy="2204515"/>
          </a:xfrm>
          <a:prstGeom prst="bentConnector4">
            <a:avLst>
              <a:gd name="adj1" fmla="val -11873"/>
              <a:gd name="adj2" fmla="val 117612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584B28F-59FE-4497-9152-98955EA958F8}"/>
              </a:ext>
            </a:extLst>
          </p:cNvPr>
          <p:cNvSpPr txBox="1"/>
          <p:nvPr/>
        </p:nvSpPr>
        <p:spPr>
          <a:xfrm>
            <a:off x="2755090" y="4974747"/>
            <a:ext cx="1768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Affogato" panose="00000500000000000000" pitchFamily="2" charset="0"/>
              </a:rPr>
              <a:t>WEMOS D1 MINI</a:t>
            </a:r>
          </a:p>
        </p:txBody>
      </p:sp>
    </p:spTree>
    <p:extLst>
      <p:ext uri="{BB962C8B-B14F-4D97-AF65-F5344CB8AC3E}">
        <p14:creationId xmlns:p14="http://schemas.microsoft.com/office/powerpoint/2010/main" val="4425338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P</a:t>
            </a:r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rinted </a:t>
            </a:r>
            <a:r>
              <a:rPr lang="en-GB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C</a:t>
            </a:r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ircuit </a:t>
            </a:r>
            <a:r>
              <a:rPr lang="en-GB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B</a:t>
            </a:r>
            <a:r>
              <a:rPr lang="id-ID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oard</a:t>
            </a:r>
            <a:endParaRPr lang="en-GB" dirty="0">
              <a:solidFill>
                <a:schemeClr val="bg2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0C18-5C32-4B76-A7F8-50E450E3B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8186" y="5791200"/>
            <a:ext cx="8584653" cy="508000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GB" sz="1800" i="1" dirty="0">
                <a:latin typeface="Affogato" panose="00000500000000000000" pitchFamily="2" charset="0"/>
              </a:rPr>
              <a:t>Software Eagle PCB</a:t>
            </a:r>
            <a:endParaRPr lang="id-ID" sz="1800" i="1" dirty="0">
              <a:latin typeface="Affogato" panose="00000500000000000000" pitchFamily="2" charset="0"/>
            </a:endParaRP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D2540360-565D-407B-B022-63C29318E3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4" t="1780" r="15334" b="4928"/>
          <a:stretch/>
        </p:blipFill>
        <p:spPr>
          <a:xfrm>
            <a:off x="1654627" y="1522617"/>
            <a:ext cx="3846287" cy="4005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B76359-D0CA-4518-8259-D3CBD428AD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9" t="5760" r="14119" b="1318"/>
          <a:stretch/>
        </p:blipFill>
        <p:spPr>
          <a:xfrm>
            <a:off x="6691085" y="1522617"/>
            <a:ext cx="3846288" cy="398932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3246C4F-F64A-4989-866D-0F245FE48107}"/>
              </a:ext>
            </a:extLst>
          </p:cNvPr>
          <p:cNvSpPr txBox="1">
            <a:spLocks/>
          </p:cNvSpPr>
          <p:nvPr/>
        </p:nvSpPr>
        <p:spPr>
          <a:xfrm>
            <a:off x="2088377" y="5405521"/>
            <a:ext cx="2978786" cy="50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GB" sz="1800" i="1" dirty="0">
                <a:latin typeface="Affogato" panose="00000500000000000000" pitchFamily="2" charset="0"/>
              </a:rPr>
              <a:t>Bottom</a:t>
            </a:r>
            <a:endParaRPr lang="id-ID" sz="1800" i="1" dirty="0">
              <a:latin typeface="Affogato" panose="00000500000000000000" pitchFamily="2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C46F29D-D31A-43A9-ACCB-F9B14E34E608}"/>
              </a:ext>
            </a:extLst>
          </p:cNvPr>
          <p:cNvSpPr txBox="1">
            <a:spLocks/>
          </p:cNvSpPr>
          <p:nvPr/>
        </p:nvSpPr>
        <p:spPr>
          <a:xfrm>
            <a:off x="7124839" y="5405521"/>
            <a:ext cx="2978786" cy="50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GB" sz="1800" i="1" dirty="0">
                <a:latin typeface="Affogato" panose="00000500000000000000" pitchFamily="2" charset="0"/>
              </a:rPr>
              <a:t>TOP</a:t>
            </a:r>
            <a:endParaRPr lang="id-ID" sz="1800" i="1" dirty="0">
              <a:latin typeface="Affogato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8803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E77A1-7741-4631-863A-E55700EF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37" y="375611"/>
            <a:ext cx="10589525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Poppins Black" panose="00000A00000000000000" pitchFamily="2" charset="0"/>
                <a:cs typeface="Poppins Black" panose="00000A00000000000000" pitchFamily="2" charset="0"/>
              </a:rPr>
              <a:t>PCB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0C18-5C32-4B76-A7F8-50E450E3B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237" y="1988457"/>
            <a:ext cx="5294763" cy="3577417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dirty="0" err="1">
                <a:latin typeface="Affogato" panose="00000500000000000000" pitchFamily="2" charset="0"/>
              </a:rPr>
              <a:t>Bahan</a:t>
            </a:r>
            <a:r>
              <a:rPr lang="en-GB" dirty="0">
                <a:latin typeface="Affogato" panose="00000500000000000000" pitchFamily="2" charset="0"/>
              </a:rPr>
              <a:t> </a:t>
            </a:r>
            <a:r>
              <a:rPr lang="en-GB" dirty="0" err="1">
                <a:latin typeface="Affogato" panose="00000500000000000000" pitchFamily="2" charset="0"/>
              </a:rPr>
              <a:t>pembutan</a:t>
            </a:r>
            <a:r>
              <a:rPr lang="en-GB" dirty="0">
                <a:latin typeface="Affogato" panose="00000500000000000000" pitchFamily="2" charset="0"/>
              </a:rPr>
              <a:t> PCB 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dirty="0">
                <a:latin typeface="Affogato" panose="00000500000000000000" pitchFamily="2" charset="0"/>
              </a:rPr>
              <a:t>PCB Polos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dirty="0">
                <a:latin typeface="Affogato" panose="00000500000000000000" pitchFamily="2" charset="0"/>
              </a:rPr>
              <a:t>Lotion anti </a:t>
            </a:r>
            <a:r>
              <a:rPr lang="en-GB" dirty="0" err="1">
                <a:latin typeface="Affogato" panose="00000500000000000000" pitchFamily="2" charset="0"/>
              </a:rPr>
              <a:t>nyamuk</a:t>
            </a:r>
            <a:endParaRPr lang="en-GB" dirty="0">
              <a:latin typeface="Affogato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dirty="0">
                <a:latin typeface="Affogato" panose="00000500000000000000" pitchFamily="2" charset="0"/>
              </a:rPr>
              <a:t>Print Design Bottom PCB (Laser Jet)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dirty="0">
                <a:latin typeface="Affogato" panose="00000500000000000000" pitchFamily="2" charset="0"/>
              </a:rPr>
              <a:t>FeCl</a:t>
            </a:r>
            <a:r>
              <a:rPr lang="en-GB" sz="1800" dirty="0">
                <a:latin typeface="Affogato" panose="00000500000000000000" pitchFamily="2" charset="0"/>
              </a:rPr>
              <a:t>3</a:t>
            </a:r>
            <a:endParaRPr lang="en-GB" dirty="0">
              <a:latin typeface="Affogato" panose="00000500000000000000" pitchFamily="2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B162F98-00DE-479B-8E3D-088A82CD8E05}"/>
              </a:ext>
            </a:extLst>
          </p:cNvPr>
          <p:cNvSpPr txBox="1">
            <a:spLocks/>
          </p:cNvSpPr>
          <p:nvPr/>
        </p:nvSpPr>
        <p:spPr>
          <a:xfrm>
            <a:off x="6096000" y="2024388"/>
            <a:ext cx="5294763" cy="35774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GB" sz="2400" dirty="0" err="1">
                <a:latin typeface="Affogato" panose="00000500000000000000" pitchFamily="2" charset="0"/>
              </a:rPr>
              <a:t>Alat</a:t>
            </a:r>
            <a:r>
              <a:rPr lang="en-GB" sz="2400" dirty="0">
                <a:latin typeface="Affogato" panose="00000500000000000000" pitchFamily="2" charset="0"/>
              </a:rPr>
              <a:t> </a:t>
            </a:r>
            <a:r>
              <a:rPr lang="en-GB" sz="2400" dirty="0" err="1">
                <a:latin typeface="Affogato" panose="00000500000000000000" pitchFamily="2" charset="0"/>
              </a:rPr>
              <a:t>pembutan</a:t>
            </a:r>
            <a:r>
              <a:rPr lang="en-GB" sz="2400" dirty="0">
                <a:latin typeface="Affogato" panose="00000500000000000000" pitchFamily="2" charset="0"/>
              </a:rPr>
              <a:t> PCB 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2400" dirty="0" err="1">
                <a:latin typeface="Affogato" panose="00000500000000000000" pitchFamily="2" charset="0"/>
              </a:rPr>
              <a:t>Sabut</a:t>
            </a:r>
            <a:r>
              <a:rPr lang="en-GB" sz="2400" dirty="0">
                <a:latin typeface="Affogato" panose="00000500000000000000" pitchFamily="2" charset="0"/>
              </a:rPr>
              <a:t> </a:t>
            </a:r>
            <a:r>
              <a:rPr lang="en-GB" sz="2400" dirty="0" err="1">
                <a:latin typeface="Affogato" panose="00000500000000000000" pitchFamily="2" charset="0"/>
              </a:rPr>
              <a:t>Besi</a:t>
            </a:r>
            <a:endParaRPr lang="en-GB" sz="2400" dirty="0">
              <a:latin typeface="Affogato" panose="00000500000000000000" pitchFamily="2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2400" dirty="0">
                <a:latin typeface="Affogato" panose="00000500000000000000" pitchFamily="2" charset="0"/>
              </a:rPr>
              <a:t>Mika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2400" dirty="0" err="1">
                <a:latin typeface="Affogato" panose="00000500000000000000" pitchFamily="2" charset="0"/>
              </a:rPr>
              <a:t>Tempat</a:t>
            </a:r>
            <a:r>
              <a:rPr lang="en-GB" sz="2400" dirty="0">
                <a:latin typeface="Affogato" panose="00000500000000000000" pitchFamily="2" charset="0"/>
              </a:rPr>
              <a:t> plastic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sz="2400" dirty="0" err="1">
                <a:latin typeface="Affogato" panose="00000500000000000000" pitchFamily="2" charset="0"/>
              </a:rPr>
              <a:t>Bor</a:t>
            </a:r>
            <a:r>
              <a:rPr lang="en-GB" sz="2400" dirty="0">
                <a:latin typeface="Affogato" panose="00000500000000000000" pitchFamily="2" charset="0"/>
              </a:rPr>
              <a:t> mini</a:t>
            </a:r>
          </a:p>
        </p:txBody>
      </p:sp>
    </p:spTree>
    <p:extLst>
      <p:ext uri="{BB962C8B-B14F-4D97-AF65-F5344CB8AC3E}">
        <p14:creationId xmlns:p14="http://schemas.microsoft.com/office/powerpoint/2010/main" val="262966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3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613</TotalTime>
  <Words>221</Words>
  <Application>Microsoft Office PowerPoint</Application>
  <PresentationFormat>Widescreen</PresentationFormat>
  <Paragraphs>85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Affogato</vt:lpstr>
      <vt:lpstr>Arial</vt:lpstr>
      <vt:lpstr>Calibri</vt:lpstr>
      <vt:lpstr>Calibri Light</vt:lpstr>
      <vt:lpstr>Poppins Black</vt:lpstr>
      <vt:lpstr>Times New Roman</vt:lpstr>
      <vt:lpstr>Wingdings</vt:lpstr>
      <vt:lpstr>Office Theme</vt:lpstr>
      <vt:lpstr>LAMPU  BAMBOO WIFI</vt:lpstr>
      <vt:lpstr>BAMBOO WIFI?</vt:lpstr>
      <vt:lpstr>BAMBOO WIFI?</vt:lpstr>
      <vt:lpstr>CARA KERJA</vt:lpstr>
      <vt:lpstr>CARA KERJA</vt:lpstr>
      <vt:lpstr>CARA KERJA</vt:lpstr>
      <vt:lpstr>CARA KERJA</vt:lpstr>
      <vt:lpstr>Printed Circuit Board</vt:lpstr>
      <vt:lpstr>PCB</vt:lpstr>
      <vt:lpstr>PCB</vt:lpstr>
      <vt:lpstr>PCB</vt:lpstr>
      <vt:lpstr>PCB</vt:lpstr>
      <vt:lpstr>PCB</vt:lpstr>
      <vt:lpstr>Solder Komponen</vt:lpstr>
      <vt:lpstr>PEMROGRAMAN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LAMPU  BAMBOO WIFI</dc:title>
  <dc:creator>Fauzan Bima</dc:creator>
  <cp:lastModifiedBy>Fauzan Bima</cp:lastModifiedBy>
  <cp:revision>18</cp:revision>
  <dcterms:created xsi:type="dcterms:W3CDTF">2019-08-15T18:16:24Z</dcterms:created>
  <dcterms:modified xsi:type="dcterms:W3CDTF">2019-08-16T04:29:44Z</dcterms:modified>
</cp:coreProperties>
</file>